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56" r:id="rId3"/>
    <p:sldId id="277" r:id="rId4"/>
    <p:sldId id="272" r:id="rId5"/>
    <p:sldId id="274" r:id="rId6"/>
    <p:sldId id="275" r:id="rId7"/>
    <p:sldId id="276" r:id="rId8"/>
    <p:sldId id="273" r:id="rId9"/>
    <p:sldId id="278" r:id="rId10"/>
    <p:sldId id="258" r:id="rId11"/>
    <p:sldId id="260" r:id="rId12"/>
    <p:sldId id="261" r:id="rId13"/>
    <p:sldId id="262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9" autoAdjust="0"/>
  </p:normalViewPr>
  <p:slideViewPr>
    <p:cSldViewPr>
      <p:cViewPr>
        <p:scale>
          <a:sx n="60" d="100"/>
          <a:sy n="60" d="100"/>
        </p:scale>
        <p:origin x="-3072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0120603456140652E-2"/>
          <c:y val="3.4591366423005983E-2"/>
          <c:w val="0.9166152320524058"/>
          <c:h val="0.838834454426150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Население</c:v>
                </c:pt>
                <c:pt idx="1">
                  <c:v>Муж.</c:v>
                </c:pt>
                <c:pt idx="2">
                  <c:v>Жен.</c:v>
                </c:pt>
                <c:pt idx="3">
                  <c:v>Трудоспособ.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35120</c:v>
                </c:pt>
                <c:pt idx="1">
                  <c:v>16443</c:v>
                </c:pt>
                <c:pt idx="2">
                  <c:v>18677</c:v>
                </c:pt>
                <c:pt idx="3">
                  <c:v>19322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Население</c:v>
                </c:pt>
                <c:pt idx="1">
                  <c:v>Муж.</c:v>
                </c:pt>
                <c:pt idx="2">
                  <c:v>Жен.</c:v>
                </c:pt>
                <c:pt idx="3">
                  <c:v>Трудоспособ.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34480</c:v>
                </c:pt>
                <c:pt idx="1">
                  <c:v>16244</c:v>
                </c:pt>
                <c:pt idx="2">
                  <c:v>18236</c:v>
                </c:pt>
                <c:pt idx="3">
                  <c:v>18506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Население</c:v>
                </c:pt>
                <c:pt idx="1">
                  <c:v>Муж.</c:v>
                </c:pt>
                <c:pt idx="2">
                  <c:v>Жен.</c:v>
                </c:pt>
                <c:pt idx="3">
                  <c:v>Трудоспособ.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33977</c:v>
                </c:pt>
                <c:pt idx="1">
                  <c:v>15685</c:v>
                </c:pt>
                <c:pt idx="2">
                  <c:v>18292</c:v>
                </c:pt>
                <c:pt idx="3">
                  <c:v>18016</c:v>
                </c:pt>
              </c:numCache>
            </c:numRef>
          </c:val>
        </c:ser>
        <c:dLbls/>
        <c:shape val="box"/>
        <c:axId val="34586624"/>
        <c:axId val="34588160"/>
        <c:axId val="0"/>
      </c:bar3DChart>
      <c:catAx>
        <c:axId val="34586624"/>
        <c:scaling>
          <c:orientation val="minMax"/>
        </c:scaling>
        <c:axPos val="b"/>
        <c:tickLblPos val="nextTo"/>
        <c:crossAx val="34588160"/>
        <c:crosses val="autoZero"/>
        <c:auto val="1"/>
        <c:lblAlgn val="ctr"/>
        <c:lblOffset val="100"/>
      </c:catAx>
      <c:valAx>
        <c:axId val="34588160"/>
        <c:scaling>
          <c:orientation val="minMax"/>
        </c:scaling>
        <c:axPos val="l"/>
        <c:majorGridlines/>
        <c:numFmt formatCode="General" sourceLinked="1"/>
        <c:tickLblPos val="nextTo"/>
        <c:crossAx val="3458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31345077054022"/>
          <c:y val="0.20685636486974823"/>
          <c:w val="7.8176967898877986E-2"/>
          <c:h val="0.167604908294396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8.6235864503215222E-3"/>
          <c:y val="1.175795282005703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2766113419091871E-3"/>
          <c:y val="1.073260378476466E-2"/>
          <c:w val="0.43790949742393315"/>
          <c:h val="0.5244022100931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БОК</c:v>
                </c:pt>
                <c:pt idx="1">
                  <c:v>ЦВБ</c:v>
                </c:pt>
                <c:pt idx="2">
                  <c:v>ОИМ</c:v>
                </c:pt>
                <c:pt idx="3">
                  <c:v>БОД</c:v>
                </c:pt>
                <c:pt idx="4">
                  <c:v>Туберкулез</c:v>
                </c:pt>
                <c:pt idx="5">
                  <c:v>Орг. пищеварен.</c:v>
                </c:pt>
                <c:pt idx="6">
                  <c:v>ЗНО</c:v>
                </c:pt>
                <c:pt idx="7">
                  <c:v>Внешние причины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327</c:v>
                </c:pt>
                <c:pt idx="1">
                  <c:v>60</c:v>
                </c:pt>
                <c:pt idx="2">
                  <c:v>30</c:v>
                </c:pt>
                <c:pt idx="3">
                  <c:v>24</c:v>
                </c:pt>
                <c:pt idx="4">
                  <c:v>24</c:v>
                </c:pt>
                <c:pt idx="5">
                  <c:v>29</c:v>
                </c:pt>
                <c:pt idx="6">
                  <c:v>86</c:v>
                </c:pt>
                <c:pt idx="7">
                  <c:v>90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3691698190182853"/>
          <c:y val="0.55420755718500414"/>
          <c:w val="0.25874606828749447"/>
          <c:h val="0.435125726771099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</a:t>
            </a:r>
            <a:endParaRPr lang="ru-RU" dirty="0"/>
          </a:p>
        </c:rich>
      </c:tx>
      <c:layout>
        <c:manualLayout>
          <c:xMode val="edge"/>
          <c:yMode val="edge"/>
          <c:x val="0.56959876543209864"/>
          <c:y val="3.64784245916283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8292658840375737E-2"/>
          <c:y val="8.0696371427139951E-2"/>
          <c:w val="0.60611937396714299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БОК</c:v>
                </c:pt>
                <c:pt idx="1">
                  <c:v>ЦВБ</c:v>
                </c:pt>
                <c:pt idx="2">
                  <c:v>ОИМ</c:v>
                </c:pt>
                <c:pt idx="3">
                  <c:v>БОД</c:v>
                </c:pt>
                <c:pt idx="4">
                  <c:v>Туберкулез</c:v>
                </c:pt>
                <c:pt idx="5">
                  <c:v>Орг. пищеварен.</c:v>
                </c:pt>
                <c:pt idx="6">
                  <c:v>ЗНО</c:v>
                </c:pt>
                <c:pt idx="7">
                  <c:v>Внешние причины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280</c:v>
                </c:pt>
                <c:pt idx="1">
                  <c:v>60</c:v>
                </c:pt>
                <c:pt idx="2">
                  <c:v>41</c:v>
                </c:pt>
                <c:pt idx="3">
                  <c:v>28</c:v>
                </c:pt>
                <c:pt idx="4">
                  <c:v>9</c:v>
                </c:pt>
                <c:pt idx="5">
                  <c:v>25</c:v>
                </c:pt>
                <c:pt idx="6">
                  <c:v>88</c:v>
                </c:pt>
                <c:pt idx="7">
                  <c:v>77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</a:t>
            </a:r>
            <a:endParaRPr lang="ru-RU" dirty="0"/>
          </a:p>
        </c:rich>
      </c:tx>
      <c:layout>
        <c:manualLayout>
          <c:xMode val="edge"/>
          <c:yMode val="edge"/>
          <c:x val="0.77702203184556995"/>
          <c:y val="0.897688518288759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6894583729379868E-2"/>
          <c:y val="0.44114946656753024"/>
          <c:w val="0.64506172839506171"/>
          <c:h val="0.558074602023923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БОК</c:v>
                </c:pt>
                <c:pt idx="1">
                  <c:v>ЦВБ</c:v>
                </c:pt>
                <c:pt idx="2">
                  <c:v>ОИМ</c:v>
                </c:pt>
                <c:pt idx="3">
                  <c:v>БОД</c:v>
                </c:pt>
                <c:pt idx="4">
                  <c:v>Туберкулез</c:v>
                </c:pt>
                <c:pt idx="5">
                  <c:v>Орг. пищеварен.</c:v>
                </c:pt>
                <c:pt idx="6">
                  <c:v>ЗНО</c:v>
                </c:pt>
                <c:pt idx="7">
                  <c:v>Внешние причины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233</c:v>
                </c:pt>
                <c:pt idx="1">
                  <c:v>51</c:v>
                </c:pt>
                <c:pt idx="2">
                  <c:v>46</c:v>
                </c:pt>
                <c:pt idx="3">
                  <c:v>18</c:v>
                </c:pt>
                <c:pt idx="4">
                  <c:v>12</c:v>
                </c:pt>
                <c:pt idx="5">
                  <c:v>29</c:v>
                </c:pt>
                <c:pt idx="6">
                  <c:v>74</c:v>
                </c:pt>
                <c:pt idx="7">
                  <c:v>64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Соотношение общего числа умерших</a:t>
            </a:r>
            <a:r>
              <a:rPr lang="ru-RU" baseline="0" dirty="0" smtClean="0"/>
              <a:t> к умершим трудоспособного возраста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БОК</c:v>
                </c:pt>
                <c:pt idx="1">
                  <c:v>БОК-ТРУД</c:v>
                </c:pt>
                <c:pt idx="2">
                  <c:v>ЦВБ</c:v>
                </c:pt>
                <c:pt idx="3">
                  <c:v>ЦВБ-ТРУД</c:v>
                </c:pt>
                <c:pt idx="4">
                  <c:v>ОИМ</c:v>
                </c:pt>
                <c:pt idx="5">
                  <c:v>ОИМ-ТРУД</c:v>
                </c:pt>
                <c:pt idx="6">
                  <c:v>БОД</c:v>
                </c:pt>
                <c:pt idx="7">
                  <c:v>БОД-ТРУД</c:v>
                </c:pt>
                <c:pt idx="8">
                  <c:v>Туберкулез</c:v>
                </c:pt>
                <c:pt idx="9">
                  <c:v>Туберкулез-ТРУД</c:v>
                </c:pt>
                <c:pt idx="10">
                  <c:v>Орг. пищеварен.</c:v>
                </c:pt>
                <c:pt idx="11">
                  <c:v>Орт.пищеварен.-ТРУД</c:v>
                </c:pt>
                <c:pt idx="12">
                  <c:v>ЗНО</c:v>
                </c:pt>
                <c:pt idx="13">
                  <c:v>ЗНО-ТРУД</c:v>
                </c:pt>
                <c:pt idx="14">
                  <c:v>Внешние причины</c:v>
                </c:pt>
                <c:pt idx="15">
                  <c:v>Внешние причины-ТРУД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327</c:v>
                </c:pt>
                <c:pt idx="1">
                  <c:v>73</c:v>
                </c:pt>
                <c:pt idx="2">
                  <c:v>60</c:v>
                </c:pt>
                <c:pt idx="3">
                  <c:v>7</c:v>
                </c:pt>
                <c:pt idx="4">
                  <c:v>30</c:v>
                </c:pt>
                <c:pt idx="5">
                  <c:v>6</c:v>
                </c:pt>
                <c:pt idx="6">
                  <c:v>24</c:v>
                </c:pt>
                <c:pt idx="7">
                  <c:v>11</c:v>
                </c:pt>
                <c:pt idx="8">
                  <c:v>24</c:v>
                </c:pt>
                <c:pt idx="9">
                  <c:v>14</c:v>
                </c:pt>
                <c:pt idx="10">
                  <c:v>29</c:v>
                </c:pt>
                <c:pt idx="11">
                  <c:v>14</c:v>
                </c:pt>
                <c:pt idx="12">
                  <c:v>86</c:v>
                </c:pt>
                <c:pt idx="13">
                  <c:v>33</c:v>
                </c:pt>
                <c:pt idx="14">
                  <c:v>90</c:v>
                </c:pt>
                <c:pt idx="15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БОК</c:v>
                </c:pt>
                <c:pt idx="1">
                  <c:v>БОК-ТРУД</c:v>
                </c:pt>
                <c:pt idx="2">
                  <c:v>ЦВБ</c:v>
                </c:pt>
                <c:pt idx="3">
                  <c:v>ЦВБ-ТРУД</c:v>
                </c:pt>
                <c:pt idx="4">
                  <c:v>ОИМ</c:v>
                </c:pt>
                <c:pt idx="5">
                  <c:v>ОИМ-ТРУД</c:v>
                </c:pt>
                <c:pt idx="6">
                  <c:v>БОД</c:v>
                </c:pt>
                <c:pt idx="7">
                  <c:v>БОД-ТРУД</c:v>
                </c:pt>
                <c:pt idx="8">
                  <c:v>Туберкулез</c:v>
                </c:pt>
                <c:pt idx="9">
                  <c:v>Туберкулез-ТРУД</c:v>
                </c:pt>
                <c:pt idx="10">
                  <c:v>Орг. пищеварен.</c:v>
                </c:pt>
                <c:pt idx="11">
                  <c:v>Орт.пищеварен.-ТРУД</c:v>
                </c:pt>
                <c:pt idx="12">
                  <c:v>ЗНО</c:v>
                </c:pt>
                <c:pt idx="13">
                  <c:v>ЗНО-ТРУД</c:v>
                </c:pt>
                <c:pt idx="14">
                  <c:v>Внешние причины</c:v>
                </c:pt>
                <c:pt idx="15">
                  <c:v>Внешние причины-ТРУД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280</c:v>
                </c:pt>
                <c:pt idx="1">
                  <c:v>75</c:v>
                </c:pt>
                <c:pt idx="2">
                  <c:v>60</c:v>
                </c:pt>
                <c:pt idx="3">
                  <c:v>15</c:v>
                </c:pt>
                <c:pt idx="4">
                  <c:v>41</c:v>
                </c:pt>
                <c:pt idx="5">
                  <c:v>14</c:v>
                </c:pt>
                <c:pt idx="6">
                  <c:v>28</c:v>
                </c:pt>
                <c:pt idx="7">
                  <c:v>11</c:v>
                </c:pt>
                <c:pt idx="8">
                  <c:v>9</c:v>
                </c:pt>
                <c:pt idx="9">
                  <c:v>5</c:v>
                </c:pt>
                <c:pt idx="10">
                  <c:v>25</c:v>
                </c:pt>
                <c:pt idx="11">
                  <c:v>15</c:v>
                </c:pt>
                <c:pt idx="12">
                  <c:v>88</c:v>
                </c:pt>
                <c:pt idx="13">
                  <c:v>26</c:v>
                </c:pt>
                <c:pt idx="14">
                  <c:v>77</c:v>
                </c:pt>
                <c:pt idx="15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БОК</c:v>
                </c:pt>
                <c:pt idx="1">
                  <c:v>БОК-ТРУД</c:v>
                </c:pt>
                <c:pt idx="2">
                  <c:v>ЦВБ</c:v>
                </c:pt>
                <c:pt idx="3">
                  <c:v>ЦВБ-ТРУД</c:v>
                </c:pt>
                <c:pt idx="4">
                  <c:v>ОИМ</c:v>
                </c:pt>
                <c:pt idx="5">
                  <c:v>ОИМ-ТРУД</c:v>
                </c:pt>
                <c:pt idx="6">
                  <c:v>БОД</c:v>
                </c:pt>
                <c:pt idx="7">
                  <c:v>БОД-ТРУД</c:v>
                </c:pt>
                <c:pt idx="8">
                  <c:v>Туберкулез</c:v>
                </c:pt>
                <c:pt idx="9">
                  <c:v>Туберкулез-ТРУД</c:v>
                </c:pt>
                <c:pt idx="10">
                  <c:v>Орг. пищеварен.</c:v>
                </c:pt>
                <c:pt idx="11">
                  <c:v>Орт.пищеварен.-ТРУД</c:v>
                </c:pt>
                <c:pt idx="12">
                  <c:v>ЗНО</c:v>
                </c:pt>
                <c:pt idx="13">
                  <c:v>ЗНО-ТРУД</c:v>
                </c:pt>
                <c:pt idx="14">
                  <c:v>Внешние причины</c:v>
                </c:pt>
                <c:pt idx="15">
                  <c:v>Внешние причины-ТРУД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233</c:v>
                </c:pt>
                <c:pt idx="1">
                  <c:v>51</c:v>
                </c:pt>
                <c:pt idx="2">
                  <c:v>51</c:v>
                </c:pt>
                <c:pt idx="3">
                  <c:v>13</c:v>
                </c:pt>
                <c:pt idx="4">
                  <c:v>46</c:v>
                </c:pt>
                <c:pt idx="5">
                  <c:v>11</c:v>
                </c:pt>
                <c:pt idx="6">
                  <c:v>18</c:v>
                </c:pt>
                <c:pt idx="7">
                  <c:v>5</c:v>
                </c:pt>
                <c:pt idx="8">
                  <c:v>12</c:v>
                </c:pt>
                <c:pt idx="9">
                  <c:v>11</c:v>
                </c:pt>
                <c:pt idx="10">
                  <c:v>29</c:v>
                </c:pt>
                <c:pt idx="11">
                  <c:v>19</c:v>
                </c:pt>
                <c:pt idx="12">
                  <c:v>74</c:v>
                </c:pt>
                <c:pt idx="13">
                  <c:v>23</c:v>
                </c:pt>
                <c:pt idx="14">
                  <c:v>64</c:v>
                </c:pt>
                <c:pt idx="15">
                  <c:v>47</c:v>
                </c:pt>
              </c:numCache>
            </c:numRef>
          </c:val>
        </c:ser>
        <c:dLbls/>
        <c:gapWidth val="75"/>
        <c:overlap val="-25"/>
        <c:axId val="60336768"/>
        <c:axId val="62796160"/>
      </c:barChart>
      <c:catAx>
        <c:axId val="60336768"/>
        <c:scaling>
          <c:orientation val="minMax"/>
        </c:scaling>
        <c:axPos val="b"/>
        <c:majorTickMark val="none"/>
        <c:tickLblPos val="nextTo"/>
        <c:crossAx val="62796160"/>
        <c:crosses val="autoZero"/>
        <c:auto val="1"/>
        <c:lblAlgn val="ctr"/>
        <c:lblOffset val="100"/>
      </c:catAx>
      <c:valAx>
        <c:axId val="62796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03367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i="1" dirty="0" smtClean="0"/>
              <a:t>Летальность  2013-2015 гг.</a:t>
            </a:r>
            <a:endParaRPr lang="ru-RU" i="1" dirty="0"/>
          </a:p>
        </c:rich>
      </c:tx>
      <c:layout>
        <c:manualLayout>
          <c:xMode val="edge"/>
          <c:yMode val="edge"/>
          <c:x val="0.31177249245033378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Лет. общая</c:v>
                </c:pt>
                <c:pt idx="1">
                  <c:v>БОК</c:v>
                </c:pt>
                <c:pt idx="2">
                  <c:v>ЦВБ</c:v>
                </c:pt>
                <c:pt idx="3">
                  <c:v>ОИМ</c:v>
                </c:pt>
                <c:pt idx="4">
                  <c:v>БОД</c:v>
                </c:pt>
                <c:pt idx="5">
                  <c:v>Туберкулез</c:v>
                </c:pt>
                <c:pt idx="6">
                  <c:v>Орг. пищеварен.</c:v>
                </c:pt>
                <c:pt idx="7">
                  <c:v>ЗНО</c:v>
                </c:pt>
                <c:pt idx="8">
                  <c:v>Внешние причины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135</c:v>
                </c:pt>
                <c:pt idx="1">
                  <c:v>70</c:v>
                </c:pt>
                <c:pt idx="2">
                  <c:v>32</c:v>
                </c:pt>
                <c:pt idx="3">
                  <c:v>11</c:v>
                </c:pt>
                <c:pt idx="4">
                  <c:v>7</c:v>
                </c:pt>
                <c:pt idx="5">
                  <c:v>14</c:v>
                </c:pt>
                <c:pt idx="6">
                  <c:v>14</c:v>
                </c:pt>
                <c:pt idx="7">
                  <c:v>8</c:v>
                </c:pt>
                <c:pt idx="8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Лет. общая</c:v>
                </c:pt>
                <c:pt idx="1">
                  <c:v>БОК</c:v>
                </c:pt>
                <c:pt idx="2">
                  <c:v>ЦВБ</c:v>
                </c:pt>
                <c:pt idx="3">
                  <c:v>ОИМ</c:v>
                </c:pt>
                <c:pt idx="4">
                  <c:v>БОД</c:v>
                </c:pt>
                <c:pt idx="5">
                  <c:v>Туберкулез</c:v>
                </c:pt>
                <c:pt idx="6">
                  <c:v>Орг. пищеварен.</c:v>
                </c:pt>
                <c:pt idx="7">
                  <c:v>ЗНО</c:v>
                </c:pt>
                <c:pt idx="8">
                  <c:v>Внешние причины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110</c:v>
                </c:pt>
                <c:pt idx="1">
                  <c:v>59</c:v>
                </c:pt>
                <c:pt idx="2">
                  <c:v>23</c:v>
                </c:pt>
                <c:pt idx="3">
                  <c:v>6</c:v>
                </c:pt>
                <c:pt idx="4">
                  <c:v>8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Лет. общая</c:v>
                </c:pt>
                <c:pt idx="1">
                  <c:v>БОК</c:v>
                </c:pt>
                <c:pt idx="2">
                  <c:v>ЦВБ</c:v>
                </c:pt>
                <c:pt idx="3">
                  <c:v>ОИМ</c:v>
                </c:pt>
                <c:pt idx="4">
                  <c:v>БОД</c:v>
                </c:pt>
                <c:pt idx="5">
                  <c:v>Туберкулез</c:v>
                </c:pt>
                <c:pt idx="6">
                  <c:v>Орг. пищеварен.</c:v>
                </c:pt>
                <c:pt idx="7">
                  <c:v>ЗНО</c:v>
                </c:pt>
                <c:pt idx="8">
                  <c:v>Внешние причины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125</c:v>
                </c:pt>
                <c:pt idx="1">
                  <c:v>58</c:v>
                </c:pt>
                <c:pt idx="2">
                  <c:v>26</c:v>
                </c:pt>
                <c:pt idx="3">
                  <c:v>10</c:v>
                </c:pt>
                <c:pt idx="4">
                  <c:v>6</c:v>
                </c:pt>
                <c:pt idx="5">
                  <c:v>5</c:v>
                </c:pt>
                <c:pt idx="6">
                  <c:v>12</c:v>
                </c:pt>
                <c:pt idx="7">
                  <c:v>5</c:v>
                </c:pt>
                <c:pt idx="8">
                  <c:v>6</c:v>
                </c:pt>
              </c:numCache>
            </c:numRef>
          </c:val>
        </c:ser>
        <c:dLbls/>
        <c:gapWidth val="75"/>
        <c:overlap val="-25"/>
        <c:axId val="77882496"/>
        <c:axId val="77884800"/>
      </c:barChart>
      <c:catAx>
        <c:axId val="77882496"/>
        <c:scaling>
          <c:orientation val="minMax"/>
        </c:scaling>
        <c:axPos val="b"/>
        <c:majorTickMark val="none"/>
        <c:tickLblPos val="nextTo"/>
        <c:crossAx val="77884800"/>
        <c:crosses val="autoZero"/>
        <c:auto val="1"/>
        <c:lblAlgn val="ctr"/>
        <c:lblOffset val="100"/>
      </c:catAx>
      <c:valAx>
        <c:axId val="778848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7882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518518518518521E-2"/>
          <c:y val="3.6478424591628346E-2"/>
          <c:w val="0.96604938271604934"/>
          <c:h val="0.89883788267822784"/>
        </c:manualLayout>
      </c:layout>
      <c:barChart>
        <c:barDir val="col"/>
        <c:grouping val="clustered"/>
        <c:ser>
          <c:idx val="0"/>
          <c:order val="0"/>
          <c:cat>
            <c:strRef>
              <c:f>Лист1!$A$1:$A$9</c:f>
              <c:strCache>
                <c:ptCount val="9"/>
                <c:pt idx="0">
                  <c:v>0-17</c:v>
                </c:pt>
                <c:pt idx="1">
                  <c:v>18-29</c:v>
                </c:pt>
                <c:pt idx="2">
                  <c:v>30-39</c:v>
                </c:pt>
                <c:pt idx="3">
                  <c:v>40-49</c:v>
                </c:pt>
                <c:pt idx="4">
                  <c:v>50-54</c:v>
                </c:pt>
                <c:pt idx="5">
                  <c:v>55-59</c:v>
                </c:pt>
                <c:pt idx="6">
                  <c:v>60-64</c:v>
                </c:pt>
                <c:pt idx="7">
                  <c:v>65-69</c:v>
                </c:pt>
                <c:pt idx="8">
                  <c:v>70 и старше</c:v>
                </c:pt>
              </c:strCache>
            </c:strRef>
          </c:cat>
          <c:val>
            <c:numRef>
              <c:f>Лист1!$B$1:$B$9</c:f>
            </c:numRef>
          </c:val>
        </c:ser>
        <c:ser>
          <c:idx val="1"/>
          <c:order val="1"/>
          <c:cat>
            <c:strRef>
              <c:f>Лист1!$A$1:$A$9</c:f>
              <c:strCache>
                <c:ptCount val="9"/>
                <c:pt idx="0">
                  <c:v>0-17</c:v>
                </c:pt>
                <c:pt idx="1">
                  <c:v>18-29</c:v>
                </c:pt>
                <c:pt idx="2">
                  <c:v>30-39</c:v>
                </c:pt>
                <c:pt idx="3">
                  <c:v>40-49</c:v>
                </c:pt>
                <c:pt idx="4">
                  <c:v>50-54</c:v>
                </c:pt>
                <c:pt idx="5">
                  <c:v>55-59</c:v>
                </c:pt>
                <c:pt idx="6">
                  <c:v>60-64</c:v>
                </c:pt>
                <c:pt idx="7">
                  <c:v>65-69</c:v>
                </c:pt>
                <c:pt idx="8">
                  <c:v>70 и старше</c:v>
                </c:pt>
              </c:strCache>
            </c:strRef>
          </c:cat>
          <c:val>
            <c:numRef>
              <c:f>Лист1!$C$1:$C$9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17</c:v>
                </c:pt>
                <c:pt idx="3">
                  <c:v>10</c:v>
                </c:pt>
                <c:pt idx="4">
                  <c:v>6</c:v>
                </c:pt>
                <c:pt idx="5">
                  <c:v>9</c:v>
                </c:pt>
                <c:pt idx="6">
                  <c:v>13</c:v>
                </c:pt>
                <c:pt idx="7">
                  <c:v>12</c:v>
                </c:pt>
                <c:pt idx="8">
                  <c:v>49</c:v>
                </c:pt>
              </c:numCache>
            </c:numRef>
          </c:val>
        </c:ser>
        <c:dLbls>
          <c:showVal val="1"/>
        </c:dLbls>
        <c:overlap val="-25"/>
        <c:axId val="78595200"/>
        <c:axId val="78596736"/>
      </c:barChart>
      <c:catAx>
        <c:axId val="78595200"/>
        <c:scaling>
          <c:orientation val="minMax"/>
        </c:scaling>
        <c:axPos val="b"/>
        <c:majorTickMark val="none"/>
        <c:tickLblPos val="nextTo"/>
        <c:crossAx val="78596736"/>
        <c:crosses val="autoZero"/>
        <c:auto val="1"/>
        <c:lblAlgn val="ctr"/>
        <c:lblOffset val="100"/>
      </c:catAx>
      <c:valAx>
        <c:axId val="78596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595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556CB-BD25-4FD9-ABF7-F14590AB322F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4321-37F9-4488-8B40-C8E14F220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92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54321-37F9-4488-8B40-C8E14F220DB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06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5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02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14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93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63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00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323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1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56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7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92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2938338"/>
          </a:xfrm>
        </p:spPr>
        <p:txBody>
          <a:bodyPr>
            <a:normAutofit/>
          </a:bodyPr>
          <a:lstStyle/>
          <a:p>
            <a:r>
              <a:rPr lang="ru-RU" dirty="0" smtClean="0"/>
              <a:t>Смертность  населения  Чунского  района в  динамике за 3 года</a:t>
            </a:r>
            <a:br>
              <a:rPr lang="ru-RU" dirty="0" smtClean="0"/>
            </a:br>
            <a:r>
              <a:rPr lang="ru-RU" dirty="0"/>
              <a:t>(</a:t>
            </a:r>
            <a:r>
              <a:rPr lang="ru-RU" dirty="0" smtClean="0"/>
              <a:t>2013-2015гг.)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92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летальность по </a:t>
            </a:r>
            <a:r>
              <a:rPr lang="ru-RU" dirty="0" smtClean="0"/>
              <a:t>возрастам 2015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9047536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22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0984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Летальность по </a:t>
            </a:r>
            <a:r>
              <a:rPr lang="ru-RU" sz="3200" b="1" dirty="0" smtClean="0"/>
              <a:t>отделениям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9045373"/>
              </p:ext>
            </p:extLst>
          </p:nvPr>
        </p:nvGraphicFramePr>
        <p:xfrm>
          <a:off x="107504" y="724235"/>
          <a:ext cx="9036495" cy="608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2638"/>
                <a:gridCol w="1591860"/>
                <a:gridCol w="1249016"/>
                <a:gridCol w="1249016"/>
                <a:gridCol w="1363965"/>
              </a:tblGrid>
              <a:tr h="4003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Отделения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1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Абс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Абс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68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Терапевтическое 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3,7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3,8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68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Неврологическое                 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6,3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6,5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68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Хирургическое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2,3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2,0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68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Инфекционное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45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Детское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68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Туберкулезное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7,7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916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Сестринский уход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  <a:tr h="40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8" marR="62938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67544" y="-231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5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931224" cy="778098"/>
          </a:xfrm>
        </p:spPr>
        <p:txBody>
          <a:bodyPr>
            <a:normAutofit/>
          </a:bodyPr>
          <a:lstStyle/>
          <a:p>
            <a:r>
              <a:rPr lang="ru-RU" sz="3200" b="1" dirty="0"/>
              <a:t>Летальность по отдельным нозологиям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5183795"/>
              </p:ext>
            </p:extLst>
          </p:nvPr>
        </p:nvGraphicFramePr>
        <p:xfrm>
          <a:off x="0" y="404675"/>
          <a:ext cx="9144000" cy="6422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203"/>
                <a:gridCol w="1627322"/>
                <a:gridCol w="1627322"/>
                <a:gridCol w="1704813"/>
                <a:gridCol w="1472340"/>
              </a:tblGrid>
              <a:tr h="4587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Заболевания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2013г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2014г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2015г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ИБС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Инфаркт миокарда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Инсульты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Пневмония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ХОБЛ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ЯБЖ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печени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Заболевания нервной системы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Инфекционные заболевания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ВИЧ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61,1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Туберкулез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Кардиомиопатии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72,7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  <a:tr h="229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4" marR="353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15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Летальность по системам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8271897"/>
              </p:ext>
            </p:extLst>
          </p:nvPr>
        </p:nvGraphicFramePr>
        <p:xfrm>
          <a:off x="0" y="404670"/>
          <a:ext cx="9144000" cy="6384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4492"/>
                <a:gridCol w="1535928"/>
                <a:gridCol w="1365270"/>
                <a:gridCol w="1279941"/>
                <a:gridCol w="1208369"/>
              </a:tblGrid>
              <a:tr h="568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Классы болезней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2013г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2014г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2015г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3848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Болезни органов  кровообращения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5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Болезни органов  дыхания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Болезни органов пищеварения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Инфекционные заболевания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Болезни эндокринной системы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Отравления, травмы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Болезни нервной системы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ЗНО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Общая летальность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  <a:tr h="322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18" marR="393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71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dirty="0"/>
          </a:p>
          <a:p>
            <a:pPr marL="0" indent="0">
              <a:buNone/>
            </a:pPr>
            <a:r>
              <a:rPr lang="ru-RU" sz="5400" dirty="0" smtClean="0"/>
              <a:t>   Спасибо за внимание! </a:t>
            </a:r>
          </a:p>
          <a:p>
            <a:pPr marL="0" indent="0">
              <a:buNone/>
            </a:pPr>
            <a:r>
              <a:rPr lang="ru-RU" sz="5400" dirty="0">
                <a:sym typeface="Wingdings" pitchFamily="2" charset="2"/>
              </a:rPr>
              <a:t> </a:t>
            </a:r>
            <a:r>
              <a:rPr lang="ru-RU" sz="5400" dirty="0" smtClean="0">
                <a:sym typeface="Wingdings" pitchFamily="2" charset="2"/>
              </a:rPr>
              <a:t>                    </a:t>
            </a:r>
            <a:r>
              <a:rPr lang="ru-RU" sz="140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sz="1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7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200800" cy="93610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Численность  </a:t>
            </a:r>
            <a:r>
              <a:rPr lang="ru-RU" sz="3600" b="1" dirty="0"/>
              <a:t>населения в динамике за 3 года</a:t>
            </a:r>
            <a:r>
              <a:rPr lang="ru-RU" sz="2800" b="1" dirty="0">
                <a:ea typeface="Calibri"/>
                <a:cs typeface="Times New Roman"/>
              </a:rPr>
              <a:t/>
            </a:r>
            <a:br>
              <a:rPr lang="ru-RU" sz="2800" b="1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8291406"/>
              </p:ext>
            </p:extLst>
          </p:nvPr>
        </p:nvGraphicFramePr>
        <p:xfrm>
          <a:off x="179512" y="1124743"/>
          <a:ext cx="8784977" cy="5544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23675"/>
                <a:gridCol w="1724559"/>
                <a:gridCol w="1666663"/>
                <a:gridCol w="1585040"/>
                <a:gridCol w="1585040"/>
              </a:tblGrid>
              <a:tr h="337355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35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всё население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2013г.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2014г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2015г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8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35120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34480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33977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мужчины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16443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16244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15685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9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женщины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18677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18236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18292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54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население трудоспособного возраста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19322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18506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18016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18-60 для мужчин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мужчины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10129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9785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9602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18-55 для женщин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женщины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9193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8721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8414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54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работающее население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11400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11737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10863 58,9% от всего населения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18-59 для мужчин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мужчины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3795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4910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11086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18-54 для женщин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женщины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4821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6827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14099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Дети +подростки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8792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17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Население 2013-2015гг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5109800"/>
              </p:ext>
            </p:extLst>
          </p:nvPr>
        </p:nvGraphicFramePr>
        <p:xfrm>
          <a:off x="-612576" y="260648"/>
          <a:ext cx="10117123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983" y="5614321"/>
            <a:ext cx="4608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Лиц  превышающих 60 летний рубеж   6741  = 19,8%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Работающих пенсионеров 2348  ( мужчин-773 человека, женщин 1575)</a:t>
            </a:r>
          </a:p>
        </p:txBody>
      </p:sp>
    </p:spTree>
    <p:extLst>
      <p:ext uri="{BB962C8B-B14F-4D97-AF65-F5344CB8AC3E}">
        <p14:creationId xmlns:p14="http://schemas.microsoft.com/office/powerpoint/2010/main" xmlns="" val="39816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4127078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2159524"/>
              </p:ext>
            </p:extLst>
          </p:nvPr>
        </p:nvGraphicFramePr>
        <p:xfrm>
          <a:off x="4067944" y="260648"/>
          <a:ext cx="64807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5265903"/>
              </p:ext>
            </p:extLst>
          </p:nvPr>
        </p:nvGraphicFramePr>
        <p:xfrm>
          <a:off x="30671" y="1268760"/>
          <a:ext cx="6696744" cy="539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72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Показатель смертности от БОК за период 2013-2015гг.: 931,1-812,1-685,7  на  100 000 населения соответственно. Отмечается стойкая  динамика  снижения  показателя смертности по району  ,  так  за    отчетный  год  снижение  смертности  на 15,6%.</a:t>
            </a:r>
          </a:p>
          <a:p>
            <a:r>
              <a:rPr lang="ru-RU" sz="2200" b="1" dirty="0"/>
              <a:t>Но по ОИМ отмечается рост общей смертности: ( 2013-2014-2015гг):  85,4-118,9-135,4 9 .  Увеличение  данного  показателя  за  2015г-  на 13,9%</a:t>
            </a:r>
          </a:p>
          <a:p>
            <a:r>
              <a:rPr lang="ru-RU" sz="2200" b="1" dirty="0"/>
              <a:t>В трудоспособном возрасте показатель смертности от БОК  за  три  года:  356,1-405,3 -283,1..По  сравнению  с  прошлым  годом  снижение  на  30,2%,  в  том  числе  от  ОИМ  в  трудоспособном возрасте     29,2-75,6-61,1  соответственно.</a:t>
            </a:r>
          </a:p>
          <a:p>
            <a:r>
              <a:rPr lang="ru-RU" sz="2200" b="1" dirty="0"/>
              <a:t>ПАИ  и  СМЭ  в  случаях  смерти  от  ОИМ  проведены  в  99%  .Все  случаи  смерти  разобраны  на  КИЛИ, 12- на  ЛКК,  выявлены  дефекты   лечебно-диагностического   процесса  в  6  случаях : в 5-ти случаях не выполнен стандарт обследования, в 4-х случаях при госпитализации не  проведена  </a:t>
            </a:r>
            <a:r>
              <a:rPr lang="ru-RU" sz="2200" b="1" dirty="0" err="1"/>
              <a:t>тромболитическая</a:t>
            </a:r>
            <a:r>
              <a:rPr lang="ru-RU" sz="2200" b="1" dirty="0"/>
              <a:t>  терапия. Надо  отметить,  что  среди  умерших  от  ОИМ  в  трудоспособном  возрасте  на  дому  в 100%  случаях  отмечается  синдром  алкогольной  зависимости.</a:t>
            </a:r>
          </a:p>
          <a:p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194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466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 2013г. по 2015г. отмечается  снижение общей смертности от инсультов, так  за 2015г. показатель   в  сравнении с предыдущим  годом  ниже  на   12,8 % .</a:t>
            </a:r>
          </a:p>
          <a:p>
            <a:r>
              <a:rPr lang="ru-RU" sz="2400" dirty="0"/>
              <a:t>Смертность от инсульта в трудоспособном возрасте за  последние  два  года  остается  на  одном  у ровне,  а  смертность  от инсульта на дому ниже  на 9,8%.</a:t>
            </a:r>
          </a:p>
          <a:p>
            <a:r>
              <a:rPr lang="ru-RU" sz="2400" dirty="0"/>
              <a:t>ПАИ  и  СМЭ  проведены  в  75%  случаях. </a:t>
            </a:r>
          </a:p>
          <a:p>
            <a:r>
              <a:rPr lang="ru-RU" sz="2400" dirty="0"/>
              <a:t> Во всех  случаях не  выполнены  стандарты  обследования,  так как   отсутствует  </a:t>
            </a:r>
            <a:r>
              <a:rPr lang="ru-RU" sz="2400" dirty="0" err="1"/>
              <a:t>нейровизуализация</a:t>
            </a:r>
            <a:r>
              <a:rPr lang="ru-RU" sz="2400" dirty="0"/>
              <a:t> ( КТ  и  МРТ  в  ближайшем  ПСО  </a:t>
            </a:r>
            <a:r>
              <a:rPr lang="ru-RU" sz="2400" dirty="0" err="1"/>
              <a:t>г.Братска</a:t>
            </a:r>
            <a:r>
              <a:rPr lang="ru-RU" sz="2400" dirty="0"/>
              <a:t>) Из-за  сложности  с  </a:t>
            </a:r>
            <a:r>
              <a:rPr lang="ru-RU" sz="2400" dirty="0" err="1"/>
              <a:t>доездом</a:t>
            </a:r>
            <a:r>
              <a:rPr lang="ru-RU" sz="2400" dirty="0"/>
              <a:t>  и  тяжести  состояния  данной  категории  пациентов маршрутизация  не  соблюдалась  в  большей  части,  а  два  доехавших  больных  умерли  в ПСО). </a:t>
            </a:r>
          </a:p>
          <a:p>
            <a:r>
              <a:rPr lang="ru-RU" sz="2400" dirty="0"/>
              <a:t>Из 13  умерших от инсульта в трудоспособном возрасте -8  хронические алкоголики. Из 5- умерших от инсульта на дому -100% с алкогольной   </a:t>
            </a:r>
            <a:r>
              <a:rPr lang="ru-RU" sz="2400" dirty="0" smtClean="0"/>
              <a:t>зависимостью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317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552728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на 2 месте-  </a:t>
            </a:r>
            <a:r>
              <a:rPr lang="ru-RU" dirty="0" err="1"/>
              <a:t>онкозаболевания</a:t>
            </a:r>
            <a:r>
              <a:rPr lang="ru-RU" dirty="0"/>
              <a:t>- 14,3 % в структуре. Отмечается   снижение смертности взрослого населения в абсолютных цифрах и показателях.  По  сравнению  с  предыдущим  годом  снижение  на  13,5%.    </a:t>
            </a:r>
          </a:p>
          <a:p>
            <a:r>
              <a:rPr lang="ru-RU" dirty="0"/>
              <a:t>Количество  сохраненных  жизней  -14  человек.</a:t>
            </a:r>
          </a:p>
          <a:p>
            <a:r>
              <a:rPr lang="ru-RU" dirty="0"/>
              <a:t>На 3  месте – смертность  от  внешних  причин- 12,2%  в  структуре.</a:t>
            </a:r>
          </a:p>
          <a:p>
            <a:r>
              <a:rPr lang="ru-RU" dirty="0"/>
              <a:t>4  место  в  структуре  общей  смертности  -  болезни  органов  пищеварения-5,7%.,  из  них  циррозы  -отмечается  снижение  на  28,4%.</a:t>
            </a:r>
          </a:p>
          <a:p>
            <a:r>
              <a:rPr lang="ru-RU" dirty="0"/>
              <a:t>5  место смертность  от БОД-  3,5%  в  структуре.</a:t>
            </a:r>
          </a:p>
          <a:p>
            <a:r>
              <a:rPr lang="ru-RU" dirty="0"/>
              <a:t>Показатели смертности от БОД ,  в том  числе  от  пневмоний   снизилась  на  41,2% В трудоспособном возрасте снижение  смертности  на  48,7%.                                                                                                                          </a:t>
            </a:r>
          </a:p>
          <a:p>
            <a:r>
              <a:rPr lang="ru-RU" dirty="0"/>
              <a:t>ПАИ  и  СМЭ  проведены  в  100%.,  в  5  случаях-  расхождение  диагноза.      При  анализе  выявлены  дефекты  ЛДП в 5  случаях.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9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7550642"/>
              </p:ext>
            </p:extLst>
          </p:nvPr>
        </p:nvGraphicFramePr>
        <p:xfrm>
          <a:off x="179512" y="332656"/>
          <a:ext cx="8784976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63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7010371"/>
              </p:ext>
            </p:extLst>
          </p:nvPr>
        </p:nvGraphicFramePr>
        <p:xfrm>
          <a:off x="-252536" y="0"/>
          <a:ext cx="950505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794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684</Words>
  <Application>Microsoft Office PowerPoint</Application>
  <PresentationFormat>Экран (4:3)</PresentationFormat>
  <Paragraphs>349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Смертность  населения  Чунского  района в  динамике за 3 года (2013-2015гг.)</vt:lpstr>
      <vt:lpstr>Численность  населения в динамике за 3 года </vt:lpstr>
      <vt:lpstr>Население 2013-2015гг.</vt:lpstr>
      <vt:lpstr>Слайд 4</vt:lpstr>
      <vt:lpstr>Слайд 5</vt:lpstr>
      <vt:lpstr>Слайд 6</vt:lpstr>
      <vt:lpstr>Слайд 7</vt:lpstr>
      <vt:lpstr>Слайд 8</vt:lpstr>
      <vt:lpstr>Слайд 9</vt:lpstr>
      <vt:lpstr>летальность по возрастам 2015 </vt:lpstr>
      <vt:lpstr>Летальность по отделениям</vt:lpstr>
      <vt:lpstr>Летальность по отдельным нозологиям</vt:lpstr>
      <vt:lpstr>Летальность по системам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летальности  в ОГБУЗ  Чунская  районная больница за  2015 год.</dc:title>
  <cp:lastModifiedBy>gldoc</cp:lastModifiedBy>
  <cp:revision>46</cp:revision>
  <cp:lastPrinted>2016-02-26T03:57:43Z</cp:lastPrinted>
  <dcterms:modified xsi:type="dcterms:W3CDTF">2016-02-26T06:09:52Z</dcterms:modified>
</cp:coreProperties>
</file>